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6"/>
  </p:notesMasterIdLst>
  <p:sldIdLst>
    <p:sldId id="2916" r:id="rId2"/>
    <p:sldId id="3314" r:id="rId3"/>
    <p:sldId id="3225" r:id="rId4"/>
    <p:sldId id="3213" r:id="rId5"/>
    <p:sldId id="3226" r:id="rId6"/>
    <p:sldId id="3214" r:id="rId7"/>
    <p:sldId id="3215" r:id="rId8"/>
    <p:sldId id="3216" r:id="rId9"/>
    <p:sldId id="3217" r:id="rId10"/>
    <p:sldId id="3218" r:id="rId11"/>
    <p:sldId id="3219" r:id="rId12"/>
    <p:sldId id="3220" r:id="rId13"/>
    <p:sldId id="3221" r:id="rId14"/>
    <p:sldId id="3222" r:id="rId15"/>
    <p:sldId id="3223" r:id="rId16"/>
    <p:sldId id="3224" r:id="rId17"/>
    <p:sldId id="3166" r:id="rId18"/>
    <p:sldId id="3183" r:id="rId19"/>
    <p:sldId id="3173" r:id="rId20"/>
    <p:sldId id="3164" r:id="rId21"/>
    <p:sldId id="3163" r:id="rId22"/>
    <p:sldId id="3165" r:id="rId23"/>
    <p:sldId id="3167" r:id="rId24"/>
    <p:sldId id="3170" r:id="rId25"/>
    <p:sldId id="3181" r:id="rId26"/>
    <p:sldId id="3177" r:id="rId27"/>
    <p:sldId id="3175" r:id="rId28"/>
    <p:sldId id="3180" r:id="rId29"/>
    <p:sldId id="3172" r:id="rId30"/>
    <p:sldId id="3174" r:id="rId31"/>
    <p:sldId id="3176" r:id="rId32"/>
    <p:sldId id="3169" r:id="rId33"/>
    <p:sldId id="3201" r:id="rId34"/>
    <p:sldId id="3184" r:id="rId35"/>
    <p:sldId id="3179" r:id="rId36"/>
    <p:sldId id="3212" r:id="rId37"/>
    <p:sldId id="3186" r:id="rId38"/>
    <p:sldId id="3187" r:id="rId39"/>
    <p:sldId id="3190" r:id="rId40"/>
    <p:sldId id="3191" r:id="rId41"/>
    <p:sldId id="3192" r:id="rId42"/>
    <p:sldId id="3193" r:id="rId43"/>
    <p:sldId id="3194" r:id="rId44"/>
    <p:sldId id="3200" r:id="rId45"/>
    <p:sldId id="3195" r:id="rId46"/>
    <p:sldId id="3196" r:id="rId47"/>
    <p:sldId id="3199" r:id="rId48"/>
    <p:sldId id="3182" r:id="rId49"/>
    <p:sldId id="3202" r:id="rId50"/>
    <p:sldId id="3203" r:id="rId51"/>
    <p:sldId id="3206" r:id="rId52"/>
    <p:sldId id="3207" r:id="rId53"/>
    <p:sldId id="3367" r:id="rId54"/>
    <p:sldId id="277" r:id="rId55"/>
  </p:sldIdLst>
  <p:sldSz cx="12192000" cy="6858000"/>
  <p:notesSz cx="6797675" cy="9926638"/>
  <p:custDataLst>
    <p:tags r:id="rId5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立峰" initials="立峰" lastIdx="1" clrIdx="0"/>
  <p:cmAuthor id="2" name="HUANG pengpeng" initials="Hp" lastIdx="1" clrIdx="1"/>
  <p:cmAuthor id="3" name="user" initials="u" lastIdx="4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600"/>
    <a:srgbClr val="ED2B3A"/>
    <a:srgbClr val="A02F23"/>
    <a:srgbClr val="FF7E79"/>
    <a:srgbClr val="F5B183"/>
    <a:srgbClr val="C55A10"/>
    <a:srgbClr val="D24132"/>
    <a:srgbClr val="1B3C48"/>
    <a:srgbClr val="009051"/>
    <a:srgbClr val="00FB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401" autoAdjust="0"/>
    <p:restoredTop sz="82228" autoAdjust="0"/>
  </p:normalViewPr>
  <p:slideViewPr>
    <p:cSldViewPr snapToGrid="0" snapToObjects="1">
      <p:cViewPr varScale="1">
        <p:scale>
          <a:sx n="108" d="100"/>
          <a:sy n="108" d="100"/>
        </p:scale>
        <p:origin x="114" y="240"/>
      </p:cViewPr>
      <p:guideLst/>
    </p:cSldViewPr>
  </p:slideViewPr>
  <p:outlineViewPr>
    <p:cViewPr>
      <p:scale>
        <a:sx n="33" d="100"/>
        <a:sy n="33" d="100"/>
      </p:scale>
      <p:origin x="0" y="-114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gs" Target="tags/tag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895F0A-34F8-F740-98F2-5D88BEC6A88A}" type="datetimeFigureOut">
              <a:rPr kumimoji="1" lang="zh-CN" altLang="en-US" smtClean="0"/>
              <a:t>2024/7/1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A27470-5F8E-F74D-9950-23D3799BF17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19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20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21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22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23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24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25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26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27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28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29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30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31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32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33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34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35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36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37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38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39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40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41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42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43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44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45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46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47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48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49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50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51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27470-5F8E-F74D-9950-23D3799BF17F}" type="slidenum">
              <a:rPr kumimoji="1" lang="zh-CN" altLang="en-US" smtClean="0"/>
              <a:t>52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5A45A5-F3A2-DC40-82CF-16CB636BF4B9}" type="slidenum">
              <a:rPr kumimoji="1" lang="zh-CN" altLang="en-US" smtClean="0"/>
              <a:t>54</a:t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0575235" y="248478"/>
            <a:ext cx="1262269" cy="86470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238F0-62ED-C642-8F20-67D51081B72A}" type="datetimeFigureOut">
              <a:rPr kumimoji="1" lang="zh-CN" altLang="en-US" smtClean="0"/>
              <a:t>2024/7/1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5FC95-292E-9546-88B5-73D007B9F49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776285" y="385366"/>
            <a:ext cx="862944" cy="50586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496762" y="6047447"/>
            <a:ext cx="11266549" cy="434373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10575235" y="248478"/>
            <a:ext cx="1262269" cy="86470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image" Target="../media/image5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6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7" Type="http://schemas.openxmlformats.org/officeDocument/2006/relationships/image" Target="../media/image75.png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tif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7558"/>
            <a:ext cx="12192000" cy="686304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821803" y="2112590"/>
            <a:ext cx="108203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5400" b="1" spc="3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银河麒麟桌面操作系统</a:t>
            </a:r>
            <a:r>
              <a:rPr lang="zh-CN" altLang="en-US" sz="5400" b="1" spc="3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（集采版）</a:t>
            </a:r>
            <a:r>
              <a:rPr lang="zh-CN" altLang="en-US" sz="5400" b="1" spc="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使用指南</a:t>
            </a:r>
            <a:endParaRPr lang="en-US" altLang="zh-CN" sz="5400" b="1" spc="3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803" y="5324295"/>
            <a:ext cx="10548395" cy="444143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735178" y="5955169"/>
            <a:ext cx="46278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2000">
                <a:solidFill>
                  <a:srgbClr val="139BE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kylinos.cn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21803" y="4816529"/>
            <a:ext cx="4260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b="1">
                <a:solidFill>
                  <a:srgbClr val="ED2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打 造 中 国 操 作 系 统 核 心 力 量</a:t>
            </a:r>
          </a:p>
        </p:txBody>
      </p:sp>
      <p:pic>
        <p:nvPicPr>
          <p:cNvPr id="4" name="图片 3" descr="logo不带R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76935" y="255270"/>
            <a:ext cx="19329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>
                <a:solidFill>
                  <a:srgbClr val="FF0000"/>
                </a:solidFill>
              </a:rPr>
              <a:t>目录</a:t>
            </a:r>
          </a:p>
        </p:txBody>
      </p:sp>
      <p:grpSp>
        <p:nvGrpSpPr>
          <p:cNvPr id="8" name="组合 7"/>
          <p:cNvGrpSpPr/>
          <p:nvPr>
            <p:custDataLst>
              <p:tags r:id="rId1"/>
            </p:custDataLst>
          </p:nvPr>
        </p:nvGrpSpPr>
        <p:grpSpPr>
          <a:xfrm>
            <a:off x="3906602" y="1259346"/>
            <a:ext cx="4025001" cy="793718"/>
            <a:chOff x="1409290" y="3275241"/>
            <a:chExt cx="3970021" cy="782876"/>
          </a:xfrm>
        </p:grpSpPr>
        <p:grpSp>
          <p:nvGrpSpPr>
            <p:cNvPr id="9" name="组合 8"/>
            <p:cNvGrpSpPr/>
            <p:nvPr/>
          </p:nvGrpSpPr>
          <p:grpSpPr>
            <a:xfrm>
              <a:off x="1409290" y="3275241"/>
              <a:ext cx="3767985" cy="782876"/>
              <a:chOff x="3000257" y="3740699"/>
              <a:chExt cx="3767985" cy="782876"/>
            </a:xfrm>
          </p:grpSpPr>
          <p:sp>
            <p:nvSpPr>
              <p:cNvPr id="11" name="椭圆 10"/>
              <p:cNvSpPr/>
              <p:nvPr>
                <p:custDataLst>
                  <p:tags r:id="rId13"/>
                </p:custDataLst>
              </p:nvPr>
            </p:nvSpPr>
            <p:spPr>
              <a:xfrm rot="18900000">
                <a:off x="3019336" y="3740699"/>
                <a:ext cx="802484" cy="782876"/>
              </a:xfrm>
              <a:prstGeom prst="ellipse">
                <a:avLst/>
              </a:prstGeom>
              <a:solidFill>
                <a:srgbClr val="E6051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2" name="组合 11"/>
              <p:cNvGrpSpPr/>
              <p:nvPr/>
            </p:nvGrpSpPr>
            <p:grpSpPr>
              <a:xfrm>
                <a:off x="3000257" y="3789759"/>
                <a:ext cx="3767985" cy="650535"/>
                <a:chOff x="783459" y="3789759"/>
                <a:chExt cx="3767985" cy="650535"/>
              </a:xfrm>
            </p:grpSpPr>
            <p:sp>
              <p:nvSpPr>
                <p:cNvPr id="13" name="TextBox 49"/>
                <p:cNvSpPr txBox="1"/>
                <p:nvPr>
                  <p:custDataLst>
                    <p:tags r:id="rId14"/>
                  </p:custDataLst>
                </p:nvPr>
              </p:nvSpPr>
              <p:spPr>
                <a:xfrm>
                  <a:off x="1906671" y="3789759"/>
                  <a:ext cx="2644773" cy="6505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3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系统安装</a:t>
                  </a:r>
                </a:p>
              </p:txBody>
            </p:sp>
            <p:sp>
              <p:nvSpPr>
                <p:cNvPr id="14" name="文本框 9"/>
                <p:cNvSpPr txBox="1"/>
                <p:nvPr>
                  <p:custDataLst>
                    <p:tags r:id="rId15"/>
                  </p:custDataLst>
                </p:nvPr>
              </p:nvSpPr>
              <p:spPr>
                <a:xfrm>
                  <a:off x="783459" y="3836634"/>
                  <a:ext cx="840642" cy="5755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3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宋体" panose="02010600030101010101" pitchFamily="2" charset="-122"/>
                      <a:ea typeface="宋体" panose="02010600030101010101" pitchFamily="2" charset="-122"/>
                      <a:cs typeface="+mn-cs"/>
                      <a:sym typeface="宋体" panose="02010600030101010101" pitchFamily="2" charset="-122"/>
                    </a:rPr>
                    <a:t>01</a:t>
                  </a:r>
                </a:p>
              </p:txBody>
            </p:sp>
          </p:grpSp>
        </p:grpSp>
        <p:cxnSp>
          <p:nvCxnSpPr>
            <p:cNvPr id="10" name="直接连接符 9"/>
            <p:cNvCxnSpPr/>
            <p:nvPr>
              <p:custDataLst>
                <p:tags r:id="rId12"/>
              </p:custDataLst>
            </p:nvPr>
          </p:nvCxnSpPr>
          <p:spPr>
            <a:xfrm>
              <a:off x="2444278" y="3975847"/>
              <a:ext cx="2935033" cy="0"/>
            </a:xfrm>
            <a:prstGeom prst="line">
              <a:avLst/>
            </a:prstGeom>
            <a:ln>
              <a:gradFill>
                <a:gsLst>
                  <a:gs pos="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>
            <p:custDataLst>
              <p:tags r:id="rId2"/>
            </p:custDataLst>
          </p:nvPr>
        </p:nvGrpSpPr>
        <p:grpSpPr>
          <a:xfrm>
            <a:off x="3929671" y="3257433"/>
            <a:ext cx="5216524" cy="793718"/>
            <a:chOff x="1409290" y="3275241"/>
            <a:chExt cx="5145269" cy="782876"/>
          </a:xfrm>
        </p:grpSpPr>
        <p:grpSp>
          <p:nvGrpSpPr>
            <p:cNvPr id="41" name="组合 40"/>
            <p:cNvGrpSpPr/>
            <p:nvPr/>
          </p:nvGrpSpPr>
          <p:grpSpPr>
            <a:xfrm>
              <a:off x="1409290" y="3275241"/>
              <a:ext cx="5145269" cy="782876"/>
              <a:chOff x="3000257" y="3740699"/>
              <a:chExt cx="5145269" cy="782876"/>
            </a:xfrm>
          </p:grpSpPr>
          <p:sp>
            <p:nvSpPr>
              <p:cNvPr id="43" name="椭圆 42"/>
              <p:cNvSpPr/>
              <p:nvPr>
                <p:custDataLst>
                  <p:tags r:id="rId9"/>
                </p:custDataLst>
              </p:nvPr>
            </p:nvSpPr>
            <p:spPr>
              <a:xfrm rot="18900000">
                <a:off x="3019336" y="3740699"/>
                <a:ext cx="802484" cy="782876"/>
              </a:xfrm>
              <a:prstGeom prst="ellipse">
                <a:avLst/>
              </a:prstGeom>
              <a:solidFill>
                <a:srgbClr val="E6051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4" name="组合 43"/>
              <p:cNvGrpSpPr/>
              <p:nvPr/>
            </p:nvGrpSpPr>
            <p:grpSpPr>
              <a:xfrm>
                <a:off x="3000257" y="3755667"/>
                <a:ext cx="5145269" cy="656629"/>
                <a:chOff x="783459" y="3755667"/>
                <a:chExt cx="5145269" cy="656629"/>
              </a:xfrm>
            </p:grpSpPr>
            <p:sp>
              <p:nvSpPr>
                <p:cNvPr id="45" name="TextBox 49"/>
                <p:cNvSpPr txBox="1"/>
                <p:nvPr>
                  <p:custDataLst>
                    <p:tags r:id="rId10"/>
                  </p:custDataLst>
                </p:nvPr>
              </p:nvSpPr>
              <p:spPr>
                <a:xfrm>
                  <a:off x="1883914" y="3755667"/>
                  <a:ext cx="4044814" cy="6363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sz="3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系统使用指南</a:t>
                  </a:r>
                  <a:endParaRPr kumimoji="0" lang="zh-CN" alt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46" name="文本框 9"/>
                <p:cNvSpPr txBox="1"/>
                <p:nvPr>
                  <p:custDataLst>
                    <p:tags r:id="rId11"/>
                  </p:custDataLst>
                </p:nvPr>
              </p:nvSpPr>
              <p:spPr>
                <a:xfrm>
                  <a:off x="783459" y="3836702"/>
                  <a:ext cx="840642" cy="5755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3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宋体" panose="02010600030101010101" pitchFamily="2" charset="-122"/>
                      <a:ea typeface="宋体" panose="02010600030101010101" pitchFamily="2" charset="-122"/>
                      <a:cs typeface="+mn-cs"/>
                      <a:sym typeface="宋体" panose="02010600030101010101" pitchFamily="2" charset="-122"/>
                    </a:rPr>
                    <a:t>02</a:t>
                  </a:r>
                </a:p>
              </p:txBody>
            </p:sp>
          </p:grpSp>
        </p:grpSp>
        <p:cxnSp>
          <p:nvCxnSpPr>
            <p:cNvPr id="42" name="直接连接符 41"/>
            <p:cNvCxnSpPr/>
            <p:nvPr>
              <p:custDataLst>
                <p:tags r:id="rId8"/>
              </p:custDataLst>
            </p:nvPr>
          </p:nvCxnSpPr>
          <p:spPr>
            <a:xfrm>
              <a:off x="2444278" y="3964417"/>
              <a:ext cx="2935033" cy="0"/>
            </a:xfrm>
            <a:prstGeom prst="line">
              <a:avLst/>
            </a:prstGeom>
            <a:ln>
              <a:gradFill>
                <a:gsLst>
                  <a:gs pos="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合 47"/>
          <p:cNvGrpSpPr/>
          <p:nvPr>
            <p:custDataLst>
              <p:tags r:id="rId3"/>
            </p:custDataLst>
          </p:nvPr>
        </p:nvGrpSpPr>
        <p:grpSpPr>
          <a:xfrm>
            <a:off x="3963742" y="5122972"/>
            <a:ext cx="7002145" cy="793718"/>
            <a:chOff x="1409290" y="3275241"/>
            <a:chExt cx="6906499" cy="782876"/>
          </a:xfrm>
        </p:grpSpPr>
        <p:grpSp>
          <p:nvGrpSpPr>
            <p:cNvPr id="49" name="组合 48"/>
            <p:cNvGrpSpPr/>
            <p:nvPr/>
          </p:nvGrpSpPr>
          <p:grpSpPr>
            <a:xfrm>
              <a:off x="1409290" y="3275241"/>
              <a:ext cx="6906499" cy="782876"/>
              <a:chOff x="3000257" y="3740699"/>
              <a:chExt cx="6906499" cy="782876"/>
            </a:xfrm>
          </p:grpSpPr>
          <p:sp>
            <p:nvSpPr>
              <p:cNvPr id="51" name="椭圆 50"/>
              <p:cNvSpPr/>
              <p:nvPr>
                <p:custDataLst>
                  <p:tags r:id="rId5"/>
                </p:custDataLst>
              </p:nvPr>
            </p:nvSpPr>
            <p:spPr>
              <a:xfrm rot="18900000">
                <a:off x="3019336" y="3740699"/>
                <a:ext cx="802484" cy="782876"/>
              </a:xfrm>
              <a:prstGeom prst="ellipse">
                <a:avLst/>
              </a:prstGeom>
              <a:solidFill>
                <a:srgbClr val="E6051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2" name="组合 51"/>
              <p:cNvGrpSpPr/>
              <p:nvPr/>
            </p:nvGrpSpPr>
            <p:grpSpPr>
              <a:xfrm>
                <a:off x="3000257" y="3777460"/>
                <a:ext cx="6906499" cy="637705"/>
                <a:chOff x="783459" y="3777460"/>
                <a:chExt cx="6906499" cy="637705"/>
              </a:xfrm>
            </p:grpSpPr>
            <p:sp>
              <p:nvSpPr>
                <p:cNvPr id="53" name="TextBox 49"/>
                <p:cNvSpPr txBox="1"/>
                <p:nvPr>
                  <p:custDataLst>
                    <p:tags r:id="rId6"/>
                  </p:custDataLst>
                </p:nvPr>
              </p:nvSpPr>
              <p:spPr>
                <a:xfrm>
                  <a:off x="1839445" y="3777460"/>
                  <a:ext cx="5850513" cy="6377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sz="3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系统故障总结</a:t>
                  </a:r>
                  <a:endParaRPr kumimoji="0" 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54" name="文本框 9"/>
                <p:cNvSpPr txBox="1"/>
                <p:nvPr>
                  <p:custDataLst>
                    <p:tags r:id="rId7"/>
                  </p:custDataLst>
                </p:nvPr>
              </p:nvSpPr>
              <p:spPr>
                <a:xfrm>
                  <a:off x="783459" y="3836858"/>
                  <a:ext cx="840642" cy="5755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3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宋体" panose="02010600030101010101" pitchFamily="2" charset="-122"/>
                      <a:ea typeface="宋体" panose="02010600030101010101" pitchFamily="2" charset="-122"/>
                      <a:cs typeface="+mn-cs"/>
                      <a:sym typeface="宋体" panose="02010600030101010101" pitchFamily="2" charset="-122"/>
                    </a:rPr>
                    <a:t>03</a:t>
                  </a:r>
                </a:p>
              </p:txBody>
            </p:sp>
          </p:grpSp>
        </p:grpSp>
        <p:cxnSp>
          <p:nvCxnSpPr>
            <p:cNvPr id="50" name="直接连接符 49"/>
            <p:cNvCxnSpPr/>
            <p:nvPr>
              <p:custDataLst>
                <p:tags r:id="rId4"/>
              </p:custDataLst>
            </p:nvPr>
          </p:nvCxnSpPr>
          <p:spPr>
            <a:xfrm>
              <a:off x="2444278" y="3998707"/>
              <a:ext cx="2935033" cy="0"/>
            </a:xfrm>
            <a:prstGeom prst="line">
              <a:avLst/>
            </a:prstGeom>
            <a:ln>
              <a:gradFill>
                <a:gsLst>
                  <a:gs pos="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358936" y="2763122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>
                <a:solidFill>
                  <a:srgbClr val="FF0000"/>
                </a:solidFill>
              </a:rPr>
              <a:t>系统安装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713854" y="342935"/>
            <a:ext cx="34820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pc="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系统安装</a:t>
            </a:r>
            <a:r>
              <a:rPr lang="en-US" altLang="zh-CN" sz="2800" b="1" spc="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-</a:t>
            </a:r>
            <a:r>
              <a:rPr lang="zh-CN" altLang="en-US" sz="2800" b="1" spc="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光盘启动</a:t>
            </a:r>
            <a:endParaRPr kumimoji="1" lang="zh-CN" altLang="en-US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86635" y="942399"/>
            <a:ext cx="9756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制作完引导盘，插入光驱，开机根据提示按键，一般在屏幕的左上角或者左下角，会有提示回车按键                                                      </a:t>
            </a:r>
            <a:r>
              <a:rPr lang="zh-CN" altLang="en-US">
                <a:solidFill>
                  <a:srgbClr val="FF0000"/>
                </a:solidFill>
              </a:rPr>
              <a:t>注：不同品牌电脑方式可能不一样，具体咨询电脑厂商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17" name="图片 16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pic>
        <p:nvPicPr>
          <p:cNvPr id="1026" name="图片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35" y="1718072"/>
            <a:ext cx="2983280" cy="1710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" name="文本框 19"/>
          <p:cNvSpPr txBox="1"/>
          <p:nvPr/>
        </p:nvSpPr>
        <p:spPr>
          <a:xfrm>
            <a:off x="486634" y="3617288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/>
              <a:t>按 </a:t>
            </a:r>
            <a:r>
              <a:rPr lang="en-US" altLang="zh-CN"/>
              <a:t>F7,</a:t>
            </a:r>
            <a:r>
              <a:rPr lang="zh-CN" altLang="en-US"/>
              <a:t>选择启动菜单</a:t>
            </a:r>
            <a:r>
              <a:rPr lang="en-US" altLang="zh-CN"/>
              <a:t>,</a:t>
            </a:r>
            <a:r>
              <a:rPr lang="zh-CN" altLang="en-US"/>
              <a:t>选择光盘启动（一般光盘带有</a:t>
            </a:r>
            <a:r>
              <a:rPr lang="en-US" altLang="zh-CN"/>
              <a:t>DVD</a:t>
            </a:r>
            <a:r>
              <a:rPr lang="zh-CN" altLang="en-US"/>
              <a:t>字样）</a:t>
            </a:r>
          </a:p>
        </p:txBody>
      </p:sp>
      <p:pic>
        <p:nvPicPr>
          <p:cNvPr id="1027" name="图片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56" y="4005980"/>
            <a:ext cx="2940146" cy="1977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713854" y="342935"/>
            <a:ext cx="34820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系统安装</a:t>
            </a:r>
            <a:r>
              <a:rPr lang="en-US" altLang="zh-CN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-</a:t>
            </a:r>
            <a:r>
              <a:rPr lang="zh-CN" altLang="en-US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试用体验</a:t>
            </a:r>
            <a:endParaRPr kumimoji="1" lang="zh-CN" altLang="en-US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557657" y="1018643"/>
            <a:ext cx="9756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默认选项试用银河麒麟操作系统而</a:t>
            </a:r>
            <a:r>
              <a:rPr lang="zh-CN" altLang="en-US"/>
              <a:t>不安装（</a:t>
            </a:r>
            <a:r>
              <a:rPr lang="en-US" altLang="zh-CN" b="1">
                <a:solidFill>
                  <a:srgbClr val="FF0000"/>
                </a:solidFill>
              </a:rPr>
              <a:t>live CD</a:t>
            </a:r>
            <a:r>
              <a:rPr lang="zh-CN" altLang="en-US"/>
              <a:t>），</a:t>
            </a:r>
            <a:r>
              <a:rPr lang="zh-CN" altLang="en-US" dirty="0"/>
              <a:t>也可以选择直接安装银河麒麟操作系统</a:t>
            </a:r>
          </a:p>
        </p:txBody>
      </p:sp>
      <p:pic>
        <p:nvPicPr>
          <p:cNvPr id="17" name="图片 16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657" y="1387975"/>
            <a:ext cx="6797336" cy="447137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47466" y="342935"/>
            <a:ext cx="34820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系统安装</a:t>
            </a:r>
            <a:r>
              <a:rPr lang="en-US" altLang="zh-CN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-</a:t>
            </a:r>
            <a:r>
              <a:rPr lang="zh-CN" altLang="en-US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体验模式</a:t>
            </a:r>
            <a:endParaRPr kumimoji="1" lang="zh-CN" altLang="en-US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47526" y="940165"/>
            <a:ext cx="10319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本系统支持体验模式，可试用一个全新功能的操作系统而不安装</a:t>
            </a:r>
          </a:p>
        </p:txBody>
      </p:sp>
      <p:pic>
        <p:nvPicPr>
          <p:cNvPr id="7" name="图片 6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657" y="1362379"/>
            <a:ext cx="8146422" cy="46140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47466" y="342935"/>
            <a:ext cx="37433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系统安装</a:t>
            </a:r>
            <a:r>
              <a:rPr lang="en-US" altLang="zh-CN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-</a:t>
            </a:r>
            <a:r>
              <a:rPr lang="zh-CN" altLang="en-US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安装</a:t>
            </a:r>
            <a:r>
              <a:rPr lang="en-US" altLang="zh-CN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kylin</a:t>
            </a:r>
            <a:endParaRPr kumimoji="1" lang="zh-CN" altLang="en-US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657" y="1455026"/>
            <a:ext cx="8737623" cy="420831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57657" y="941892"/>
            <a:ext cx="10319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双击图标“安装 </a:t>
            </a:r>
            <a:r>
              <a:rPr lang="en-US" altLang="zh-CN" dirty="0"/>
              <a:t>Kylin”</a:t>
            </a:r>
            <a:r>
              <a:rPr lang="zh-CN" altLang="en-US" dirty="0"/>
              <a:t>，开始安装引导，此处可选择语言。</a:t>
            </a:r>
          </a:p>
        </p:txBody>
      </p:sp>
      <p:pic>
        <p:nvPicPr>
          <p:cNvPr id="6" name="图片 5" descr="logo不带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47466" y="342935"/>
            <a:ext cx="34820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系统安装</a:t>
            </a:r>
            <a:r>
              <a:rPr lang="en-US" altLang="zh-CN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-</a:t>
            </a:r>
            <a:r>
              <a:rPr lang="zh-CN" altLang="en-US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许可允许</a:t>
            </a:r>
            <a:endParaRPr kumimoji="1" lang="zh-CN" altLang="en-US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57657" y="964192"/>
            <a:ext cx="10319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勾选我已阅读并同意协议条款，下拉到协议底部进行下一步操作。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657" y="1455026"/>
            <a:ext cx="9023504" cy="4323320"/>
          </a:xfrm>
          <a:prstGeom prst="rect">
            <a:avLst/>
          </a:prstGeom>
        </p:spPr>
      </p:pic>
      <p:pic>
        <p:nvPicPr>
          <p:cNvPr id="6" name="图片 5" descr="logo不带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47466" y="342935"/>
            <a:ext cx="34820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系统安装</a:t>
            </a:r>
            <a:r>
              <a:rPr lang="en-US" altLang="zh-CN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-</a:t>
            </a:r>
            <a:r>
              <a:rPr lang="zh-CN" altLang="en-US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选择时区</a:t>
            </a:r>
            <a:endParaRPr kumimoji="1" lang="zh-CN" altLang="en-US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57657" y="945038"/>
            <a:ext cx="10319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进入时区选择，可通过下拉框或点击地图上的区域进行选择。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657" y="1426179"/>
            <a:ext cx="8889560" cy="4412355"/>
          </a:xfrm>
          <a:prstGeom prst="rect">
            <a:avLst/>
          </a:prstGeom>
        </p:spPr>
      </p:pic>
      <p:pic>
        <p:nvPicPr>
          <p:cNvPr id="6" name="图片 5" descr="logo不带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47466" y="342935"/>
            <a:ext cx="34820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系统安装</a:t>
            </a:r>
            <a:r>
              <a:rPr lang="en-US" altLang="zh-CN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-</a:t>
            </a:r>
            <a:r>
              <a:rPr lang="zh-CN" altLang="en-US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创建用户</a:t>
            </a:r>
            <a:endParaRPr kumimoji="1" lang="zh-CN" altLang="en-US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57657" y="945038"/>
            <a:ext cx="10319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创建用户，可选择自动登录或登录时需要密码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657" y="1362379"/>
            <a:ext cx="9045500" cy="4365723"/>
          </a:xfrm>
          <a:prstGeom prst="rect">
            <a:avLst/>
          </a:prstGeom>
        </p:spPr>
      </p:pic>
      <p:pic>
        <p:nvPicPr>
          <p:cNvPr id="11" name="图片 10" descr="logo不带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47466" y="342935"/>
            <a:ext cx="42146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系统安装</a:t>
            </a:r>
            <a:r>
              <a:rPr lang="en-US" altLang="zh-CN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-</a:t>
            </a:r>
            <a:r>
              <a:rPr lang="zh-CN" altLang="en-US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选择安装方式</a:t>
            </a:r>
            <a:endParaRPr kumimoji="1" lang="zh-CN" altLang="en-US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657" y="1066079"/>
            <a:ext cx="9164906" cy="4725841"/>
          </a:xfrm>
          <a:prstGeom prst="rect">
            <a:avLst/>
          </a:prstGeom>
        </p:spPr>
      </p:pic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47466" y="342935"/>
            <a:ext cx="42146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系统安装</a:t>
            </a:r>
            <a:r>
              <a:rPr lang="en-US" altLang="zh-CN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-</a:t>
            </a:r>
            <a:r>
              <a:rPr lang="zh-CN" altLang="en-US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选择安装方式</a:t>
            </a:r>
            <a:endParaRPr kumimoji="1" lang="zh-CN" altLang="en-US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657" y="1058472"/>
            <a:ext cx="8849866" cy="4510238"/>
          </a:xfrm>
          <a:prstGeom prst="rect">
            <a:avLst/>
          </a:prstGeom>
        </p:spPr>
      </p:pic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47466" y="342935"/>
            <a:ext cx="34820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系统安装</a:t>
            </a:r>
            <a:r>
              <a:rPr lang="en-US" altLang="zh-CN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-</a:t>
            </a:r>
            <a:r>
              <a:rPr lang="zh-CN" altLang="en-US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开始安装</a:t>
            </a:r>
            <a:endParaRPr kumimoji="1" lang="zh-CN" altLang="en-US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657" y="1124256"/>
            <a:ext cx="8990009" cy="4609487"/>
          </a:xfrm>
          <a:prstGeom prst="rect">
            <a:avLst/>
          </a:prstGeom>
        </p:spPr>
      </p:pic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47466" y="342935"/>
            <a:ext cx="34820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系统安装</a:t>
            </a:r>
            <a:r>
              <a:rPr lang="en-US" altLang="zh-CN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-</a:t>
            </a:r>
            <a:r>
              <a:rPr lang="zh-CN" altLang="en-US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安装过程</a:t>
            </a:r>
            <a:endParaRPr kumimoji="1" lang="zh-CN" altLang="en-US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657" y="1103691"/>
            <a:ext cx="9030556" cy="4650617"/>
          </a:xfrm>
          <a:prstGeom prst="rect">
            <a:avLst/>
          </a:prstGeom>
        </p:spPr>
      </p:pic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47466" y="342935"/>
            <a:ext cx="34820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系统安装</a:t>
            </a:r>
            <a:r>
              <a:rPr lang="en-US" altLang="zh-CN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-</a:t>
            </a:r>
            <a:r>
              <a:rPr lang="zh-CN" altLang="en-US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安装完成</a:t>
            </a:r>
            <a:endParaRPr kumimoji="1" lang="zh-CN" altLang="en-US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657" y="1111995"/>
            <a:ext cx="9176790" cy="4587473"/>
          </a:xfrm>
          <a:prstGeom prst="rect">
            <a:avLst/>
          </a:prstGeom>
        </p:spPr>
      </p:pic>
      <p:pic>
        <p:nvPicPr>
          <p:cNvPr id="9" name="图片 8" descr="logo不带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47466" y="342935"/>
            <a:ext cx="34820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图形操作</a:t>
            </a:r>
            <a:r>
              <a:rPr lang="en-US" altLang="zh-CN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-</a:t>
            </a:r>
            <a:r>
              <a:rPr lang="zh-CN" altLang="en-US" sz="2800" b="1" spc="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系统登录</a:t>
            </a:r>
            <a:endParaRPr kumimoji="1" lang="zh-CN" altLang="en-US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657" y="930128"/>
            <a:ext cx="9772986" cy="4997744"/>
          </a:xfrm>
          <a:prstGeom prst="rect">
            <a:avLst/>
          </a:prstGeom>
        </p:spPr>
      </p:pic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577701" y="2763122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>
                <a:solidFill>
                  <a:srgbClr val="FF0000"/>
                </a:solidFill>
              </a:rPr>
              <a:t>系统使用指南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17299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 spc="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系统激活</a:t>
            </a:r>
            <a:endParaRPr kumimoji="1" lang="zh-CN" altLang="en-US" sz="20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6710795" y="1819923"/>
            <a:ext cx="4486275" cy="237172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31152" y="875584"/>
            <a:ext cx="5388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右击 </a:t>
            </a:r>
            <a:r>
              <a:rPr lang="zh-CN" altLang="en-US" b="1">
                <a:solidFill>
                  <a:srgbClr val="FF0000"/>
                </a:solidFill>
              </a:rPr>
              <a:t>计算机</a:t>
            </a:r>
            <a:r>
              <a:rPr lang="zh-CN" altLang="en-US"/>
              <a:t>  </a:t>
            </a:r>
            <a:r>
              <a:rPr lang="en-US" altLang="zh-CN"/>
              <a:t>— </a:t>
            </a:r>
            <a:r>
              <a:rPr lang="zh-CN" altLang="en-US" b="1">
                <a:solidFill>
                  <a:srgbClr val="FF0000"/>
                </a:solidFill>
              </a:rPr>
              <a:t>属性</a:t>
            </a:r>
            <a:r>
              <a:rPr lang="zh-CN" altLang="en-US"/>
              <a:t> </a:t>
            </a:r>
            <a:r>
              <a:rPr lang="en-US" altLang="zh-CN"/>
              <a:t>— </a:t>
            </a:r>
            <a:r>
              <a:rPr lang="zh-CN" altLang="en-US" b="1">
                <a:solidFill>
                  <a:srgbClr val="FF0000"/>
                </a:solidFill>
              </a:rPr>
              <a:t>关于</a:t>
            </a:r>
            <a:r>
              <a:rPr lang="zh-CN" altLang="en-US"/>
              <a:t> </a:t>
            </a:r>
            <a:r>
              <a:rPr lang="en-US" altLang="zh-CN"/>
              <a:t>— </a:t>
            </a:r>
            <a:r>
              <a:rPr lang="zh-CN" altLang="en-US" b="1">
                <a:solidFill>
                  <a:srgbClr val="FF0000"/>
                </a:solidFill>
              </a:rPr>
              <a:t>产品激活</a:t>
            </a:r>
            <a:r>
              <a:rPr lang="en-US" altLang="zh-CN" b="1">
                <a:solidFill>
                  <a:srgbClr val="FF0000"/>
                </a:solidFill>
              </a:rPr>
              <a:t>/</a:t>
            </a:r>
            <a:r>
              <a:rPr lang="zh-CN" altLang="en-US" b="1">
                <a:solidFill>
                  <a:srgbClr val="FF0000"/>
                </a:solidFill>
              </a:rPr>
              <a:t>延长服务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810" y="1819923"/>
            <a:ext cx="5662610" cy="351555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31152" y="1262394"/>
            <a:ext cx="6495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龙芯版集采系统</a:t>
            </a:r>
            <a:r>
              <a:rPr lang="zh-CN" altLang="en-US"/>
              <a:t>重装系统后激活，需要联系麒麟厂家进行激活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终端</a:t>
            </a: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60606" y="1022697"/>
            <a:ext cx="89562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终端是操作系统中提供给用户的一个文本界面，用于输入命令并执行系统操作的界面。</a:t>
            </a:r>
            <a:endParaRPr lang="en-US" altLang="zh-CN"/>
          </a:p>
          <a:p>
            <a:r>
              <a:rPr lang="zh-CN" altLang="en-US"/>
              <a:t>哪里右击打开终端，路径就是哪里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657" y="2137394"/>
            <a:ext cx="3161571" cy="381057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6254" y="2145818"/>
            <a:ext cx="5430406" cy="380215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460606" y="1666422"/>
            <a:ext cx="6186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右击桌面空白处打开终端，得到的终端的路径就是桌面路径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17299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 spc="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网络配置</a:t>
            </a:r>
            <a:endParaRPr kumimoji="1" lang="zh-CN" altLang="en-US" sz="20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663" y="1613469"/>
            <a:ext cx="3495165" cy="4249802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26128" y="1113239"/>
            <a:ext cx="8913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点击右下角 </a:t>
            </a:r>
            <a:r>
              <a:rPr lang="zh-CN" altLang="en-US" b="1">
                <a:solidFill>
                  <a:srgbClr val="FF0000"/>
                </a:solidFill>
              </a:rPr>
              <a:t>电脑图标  </a:t>
            </a:r>
            <a:r>
              <a:rPr lang="en-US" altLang="zh-CN"/>
              <a:t>— </a:t>
            </a:r>
            <a:r>
              <a:rPr lang="zh-CN" altLang="en-US" b="1">
                <a:solidFill>
                  <a:srgbClr val="FF0000"/>
                </a:solidFill>
              </a:rPr>
              <a:t>网络设置 </a:t>
            </a:r>
            <a:r>
              <a:rPr lang="en-US" altLang="zh-CN"/>
              <a:t>— </a:t>
            </a:r>
            <a:r>
              <a:rPr lang="zh-CN" altLang="en-US" b="1">
                <a:solidFill>
                  <a:srgbClr val="FF0000"/>
                </a:solidFill>
              </a:rPr>
              <a:t>高级设置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en-US" altLang="zh-CN"/>
              <a:t>— </a:t>
            </a:r>
            <a:r>
              <a:rPr lang="zh-CN" altLang="en-US" b="1">
                <a:solidFill>
                  <a:srgbClr val="FF0000"/>
                </a:solidFill>
              </a:rPr>
              <a:t>编辑选中连接 </a:t>
            </a:r>
            <a:r>
              <a:rPr lang="en-US" altLang="zh-CN"/>
              <a:t>— </a:t>
            </a:r>
            <a:r>
              <a:rPr lang="en-US" altLang="zh-CN" b="1">
                <a:solidFill>
                  <a:srgbClr val="FF0000"/>
                </a:solidFill>
              </a:rPr>
              <a:t>IPv4</a:t>
            </a:r>
            <a:r>
              <a:rPr lang="zh-CN" altLang="en-US" b="1">
                <a:solidFill>
                  <a:srgbClr val="FF0000"/>
                </a:solidFill>
              </a:rPr>
              <a:t>设置 </a:t>
            </a:r>
            <a:r>
              <a:rPr lang="en-US" altLang="zh-CN"/>
              <a:t>— </a:t>
            </a:r>
            <a:r>
              <a:rPr lang="zh-CN" altLang="en-US" b="1">
                <a:solidFill>
                  <a:srgbClr val="FF0000"/>
                </a:solidFill>
              </a:rPr>
              <a:t>添加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1504" y="1613469"/>
            <a:ext cx="6798522" cy="424980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17299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 spc="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网络配置</a:t>
            </a:r>
            <a:endParaRPr kumimoji="1" lang="zh-CN" altLang="en-US" sz="20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26128" y="1113239"/>
            <a:ext cx="8738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点击右下角 </a:t>
            </a:r>
            <a:r>
              <a:rPr lang="zh-CN" altLang="en-US" b="1">
                <a:solidFill>
                  <a:srgbClr val="FF0000"/>
                </a:solidFill>
              </a:rPr>
              <a:t>电脑图标  </a:t>
            </a:r>
            <a:r>
              <a:rPr lang="en-US" altLang="zh-CN"/>
              <a:t>— </a:t>
            </a:r>
            <a:r>
              <a:rPr lang="zh-CN" altLang="en-US" b="1">
                <a:solidFill>
                  <a:srgbClr val="FF0000"/>
                </a:solidFill>
              </a:rPr>
              <a:t>网络设置 </a:t>
            </a:r>
            <a:r>
              <a:rPr lang="en-US" altLang="zh-CN"/>
              <a:t>— </a:t>
            </a:r>
            <a:r>
              <a:rPr lang="zh-CN" altLang="en-US" b="1">
                <a:solidFill>
                  <a:srgbClr val="FF0000"/>
                </a:solidFill>
              </a:rPr>
              <a:t>高级设置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en-US" altLang="zh-CN"/>
              <a:t>— </a:t>
            </a:r>
            <a:r>
              <a:rPr lang="zh-CN" altLang="en-US" b="1">
                <a:solidFill>
                  <a:srgbClr val="FF0000"/>
                </a:solidFill>
              </a:rPr>
              <a:t>编辑选中连接 </a:t>
            </a:r>
            <a:r>
              <a:rPr lang="en-US" altLang="zh-CN"/>
              <a:t>— </a:t>
            </a:r>
            <a:r>
              <a:rPr lang="en-US" altLang="zh-CN" b="1">
                <a:solidFill>
                  <a:srgbClr val="FF0000"/>
                </a:solidFill>
              </a:rPr>
              <a:t>IPv4</a:t>
            </a:r>
            <a:r>
              <a:rPr lang="zh-CN" altLang="en-US" b="1">
                <a:solidFill>
                  <a:srgbClr val="FF0000"/>
                </a:solidFill>
              </a:rPr>
              <a:t>设置 </a:t>
            </a:r>
            <a:r>
              <a:rPr lang="en-US" altLang="zh-CN"/>
              <a:t>— </a:t>
            </a:r>
            <a:r>
              <a:rPr lang="zh-CN" altLang="en-US" b="1">
                <a:solidFill>
                  <a:srgbClr val="FF0000"/>
                </a:solidFill>
              </a:rPr>
              <a:t>添加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657" y="1573006"/>
            <a:ext cx="5461403" cy="429749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6025" y="1573007"/>
            <a:ext cx="3893707" cy="429749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23487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系统漏洞补丁</a:t>
            </a: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595" y="1609090"/>
            <a:ext cx="5335270" cy="428879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86636" y="959990"/>
            <a:ext cx="4128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右击 </a:t>
            </a:r>
            <a:r>
              <a:rPr lang="en-US" altLang="zh-CN"/>
              <a:t>— </a:t>
            </a:r>
            <a:r>
              <a:rPr lang="zh-CN" altLang="en-US"/>
              <a:t>打开方式 </a:t>
            </a:r>
            <a:r>
              <a:rPr lang="en-US" altLang="zh-CN"/>
              <a:t>— </a:t>
            </a:r>
            <a:r>
              <a:rPr lang="zh-CN" altLang="en-US"/>
              <a:t>麒麟补丁安装工具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351280"/>
            <a:ext cx="3785870" cy="450088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23487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系统漏洞补丁</a:t>
            </a: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86636" y="959990"/>
            <a:ext cx="784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如果没有安装麒麟补丁安装工具，则安装 </a:t>
            </a:r>
            <a:r>
              <a:rPr lang="en-US" altLang="zh-CN"/>
              <a:t>kypatcher_4.8.0.0-0k0.1_arm64.deb</a:t>
            </a:r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657" y="1705649"/>
            <a:ext cx="9029700" cy="4192361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96698" y="1264009"/>
            <a:ext cx="5873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双击</a:t>
            </a:r>
            <a:r>
              <a:rPr lang="zh-CN" altLang="en-US" b="1">
                <a:solidFill>
                  <a:srgbClr val="FF0000"/>
                </a:solidFill>
              </a:rPr>
              <a:t>软件包</a:t>
            </a:r>
            <a:r>
              <a:rPr lang="zh-CN" altLang="en-US"/>
              <a:t> </a:t>
            </a:r>
            <a:r>
              <a:rPr lang="en-US" altLang="zh-CN"/>
              <a:t>— </a:t>
            </a:r>
            <a:r>
              <a:rPr lang="zh-CN" altLang="en-US" b="1">
                <a:solidFill>
                  <a:srgbClr val="FF0000"/>
                </a:solidFill>
              </a:rPr>
              <a:t>一键安装 </a:t>
            </a:r>
            <a:r>
              <a:rPr lang="en-US" altLang="zh-CN"/>
              <a:t>— </a:t>
            </a:r>
            <a:r>
              <a:rPr lang="zh-CN" altLang="en-US" b="1">
                <a:solidFill>
                  <a:srgbClr val="FF0000"/>
                </a:solidFill>
              </a:rPr>
              <a:t>输入当前用户的密码 </a:t>
            </a:r>
            <a:r>
              <a:rPr lang="en-US" altLang="zh-CN"/>
              <a:t>—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zh-CN" altLang="en-US" b="1">
                <a:solidFill>
                  <a:srgbClr val="FF0000"/>
                </a:solidFill>
              </a:rPr>
              <a:t>授权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32512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软件安装</a:t>
            </a:r>
            <a:r>
              <a:rPr kumimoji="1"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集合软件</a:t>
            </a: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42247" y="952313"/>
            <a:ext cx="61189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软件包通过打包成集合软件</a:t>
            </a:r>
            <a:endParaRPr lang="en-US" altLang="zh-CN"/>
          </a:p>
          <a:p>
            <a:r>
              <a:rPr lang="zh-CN" altLang="en-US" b="1">
                <a:solidFill>
                  <a:srgbClr val="FF0000"/>
                </a:solidFill>
              </a:rPr>
              <a:t>双击软件</a:t>
            </a:r>
            <a:r>
              <a:rPr lang="zh-CN" altLang="en-US"/>
              <a:t> </a:t>
            </a:r>
            <a:r>
              <a:rPr lang="en-US" altLang="zh-CN"/>
              <a:t>— </a:t>
            </a:r>
            <a:r>
              <a:rPr lang="zh-CN" altLang="en-US" b="1">
                <a:solidFill>
                  <a:srgbClr val="FF0000"/>
                </a:solidFill>
              </a:rPr>
              <a:t>切换为</a:t>
            </a:r>
            <a:r>
              <a:rPr lang="en-US" altLang="zh-CN" b="1">
                <a:solidFill>
                  <a:srgbClr val="FF0000"/>
                </a:solidFill>
              </a:rPr>
              <a:t>root </a:t>
            </a:r>
            <a:r>
              <a:rPr lang="zh-CN" altLang="en-US" b="1">
                <a:solidFill>
                  <a:srgbClr val="FF0000"/>
                </a:solidFill>
              </a:rPr>
              <a:t>用户 </a:t>
            </a:r>
            <a:r>
              <a:rPr lang="en-US" altLang="zh-CN"/>
              <a:t>— </a:t>
            </a:r>
            <a:r>
              <a:rPr lang="zh-CN" altLang="en-US" b="1">
                <a:solidFill>
                  <a:srgbClr val="FF0000"/>
                </a:solidFill>
              </a:rPr>
              <a:t>输入当前用户密码 </a:t>
            </a:r>
            <a:r>
              <a:rPr lang="en-US" altLang="zh-CN"/>
              <a:t>— </a:t>
            </a:r>
            <a:r>
              <a:rPr lang="zh-CN" altLang="en-US" b="1">
                <a:solidFill>
                  <a:srgbClr val="FF0000"/>
                </a:solidFill>
              </a:rPr>
              <a:t>安装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657" y="1710321"/>
            <a:ext cx="6638660" cy="355413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6257" y="1710321"/>
            <a:ext cx="4168086" cy="355413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36118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软件安装</a:t>
            </a:r>
            <a:r>
              <a:rPr kumimoji="1"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单个软件包</a:t>
            </a: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657" y="1563025"/>
            <a:ext cx="2809875" cy="42291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41643" y="1056443"/>
            <a:ext cx="6686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右击软件包 </a:t>
            </a:r>
            <a:r>
              <a:rPr lang="en-US" altLang="zh-CN"/>
              <a:t>— </a:t>
            </a:r>
            <a:r>
              <a:rPr lang="zh-CN" altLang="en-US" b="1">
                <a:solidFill>
                  <a:srgbClr val="FF0000"/>
                </a:solidFill>
              </a:rPr>
              <a:t>属性</a:t>
            </a:r>
            <a:r>
              <a:rPr lang="zh-CN" altLang="en-US"/>
              <a:t> </a:t>
            </a:r>
            <a:r>
              <a:rPr lang="en-US" altLang="zh-CN"/>
              <a:t>— </a:t>
            </a:r>
            <a:r>
              <a:rPr lang="zh-CN" altLang="en-US" b="1">
                <a:solidFill>
                  <a:srgbClr val="FF0000"/>
                </a:solidFill>
              </a:rPr>
              <a:t>权限</a:t>
            </a:r>
            <a:r>
              <a:rPr lang="zh-CN" altLang="en-US"/>
              <a:t> </a:t>
            </a:r>
            <a:r>
              <a:rPr lang="en-US" altLang="zh-CN"/>
              <a:t>— </a:t>
            </a:r>
            <a:r>
              <a:rPr lang="zh-CN" altLang="en-US" b="1">
                <a:solidFill>
                  <a:srgbClr val="FF0000"/>
                </a:solidFill>
              </a:rPr>
              <a:t>所有权限都勾上 </a:t>
            </a:r>
            <a:r>
              <a:rPr lang="en-US" altLang="zh-CN"/>
              <a:t>— </a:t>
            </a:r>
            <a:r>
              <a:rPr lang="zh-CN" altLang="en-US" b="1">
                <a:solidFill>
                  <a:srgbClr val="FF0000"/>
                </a:solidFill>
              </a:rPr>
              <a:t>双击安装软件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8629" y="1563024"/>
            <a:ext cx="2845873" cy="422909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3864" y="1563026"/>
            <a:ext cx="4740676" cy="423142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36118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软件安装</a:t>
            </a:r>
            <a:r>
              <a:rPr kumimoji="1"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多个软件包</a:t>
            </a: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94571" y="959990"/>
            <a:ext cx="9868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打开文件夹 </a:t>
            </a:r>
            <a:r>
              <a:rPr lang="en-US" altLang="zh-CN"/>
              <a:t>— </a:t>
            </a:r>
            <a:r>
              <a:rPr lang="zh-CN" altLang="en-US" b="1">
                <a:solidFill>
                  <a:srgbClr val="FF0000"/>
                </a:solidFill>
              </a:rPr>
              <a:t>右击文件夹里面空白处打开终端 </a:t>
            </a:r>
            <a:r>
              <a:rPr lang="en-US" altLang="zh-CN"/>
              <a:t>— </a:t>
            </a:r>
            <a:r>
              <a:rPr lang="zh-CN" altLang="en-US" b="1">
                <a:solidFill>
                  <a:srgbClr val="FF0000"/>
                </a:solidFill>
              </a:rPr>
              <a:t>执行命令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en-US" altLang="zh-CN"/>
              <a:t>— </a:t>
            </a:r>
            <a:r>
              <a:rPr lang="zh-CN" altLang="en-US" b="1">
                <a:solidFill>
                  <a:srgbClr val="FF0000"/>
                </a:solidFill>
              </a:rPr>
              <a:t>输入当前用户密码（密码是隐藏的，输完回车即可）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571" y="1753254"/>
            <a:ext cx="5597789" cy="380690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8455" y="1725674"/>
            <a:ext cx="4851332" cy="400702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27126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软件安装</a:t>
            </a:r>
            <a:r>
              <a:rPr kumimoji="1"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-run</a:t>
            </a:r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包</a:t>
            </a: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657" y="1549168"/>
            <a:ext cx="2223147" cy="3155997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77758" y="992250"/>
            <a:ext cx="4123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右击</a:t>
            </a:r>
            <a:r>
              <a:rPr lang="en-US" altLang="zh-CN"/>
              <a:t>run</a:t>
            </a:r>
            <a:r>
              <a:rPr lang="zh-CN" altLang="en-US"/>
              <a:t>包 </a:t>
            </a:r>
            <a:r>
              <a:rPr lang="en-US" altLang="zh-CN"/>
              <a:t>— </a:t>
            </a:r>
            <a:r>
              <a:rPr lang="zh-CN" altLang="en-US"/>
              <a:t>属性 </a:t>
            </a:r>
            <a:r>
              <a:rPr lang="en-US" altLang="zh-CN"/>
              <a:t>— </a:t>
            </a:r>
            <a:r>
              <a:rPr lang="zh-CN" altLang="en-US"/>
              <a:t>权限 </a:t>
            </a:r>
            <a:r>
              <a:rPr lang="en-US" altLang="zh-CN"/>
              <a:t>— </a:t>
            </a:r>
            <a:r>
              <a:rPr lang="zh-CN" altLang="en-US"/>
              <a:t>全部勾上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3350" y="1532382"/>
            <a:ext cx="2122003" cy="316439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5261" y="1549167"/>
            <a:ext cx="4433276" cy="311376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55261" y="2521925"/>
            <a:ext cx="4427054" cy="311376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软件卸载</a:t>
            </a: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94571" y="959990"/>
            <a:ext cx="9868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开始菜单 </a:t>
            </a:r>
            <a:r>
              <a:rPr lang="en-US" altLang="zh-CN"/>
              <a:t>—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zh-CN" altLang="en-US" b="1">
                <a:solidFill>
                  <a:srgbClr val="FF0000"/>
                </a:solidFill>
              </a:rPr>
              <a:t>右击软件 </a:t>
            </a:r>
            <a:r>
              <a:rPr lang="en-US" altLang="zh-CN"/>
              <a:t>— </a:t>
            </a:r>
            <a:r>
              <a:rPr lang="zh-CN" altLang="en-US" b="1">
                <a:solidFill>
                  <a:srgbClr val="FF0000"/>
                </a:solidFill>
              </a:rPr>
              <a:t>卸载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36" y="1394912"/>
            <a:ext cx="8044805" cy="450309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46971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三层密码设置</a:t>
            </a:r>
            <a:r>
              <a:rPr kumimoji="1"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-grub</a:t>
            </a:r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密码设置</a:t>
            </a: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657" y="1617193"/>
            <a:ext cx="2625134" cy="433332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4471" y="1617193"/>
            <a:ext cx="3228975" cy="35814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402194" y="972091"/>
            <a:ext cx="613537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grub</a:t>
            </a:r>
            <a:r>
              <a:rPr lang="zh-CN" altLang="en-US"/>
              <a:t>是第二层密码设置，第一层需要联系硬件厂家进行设置</a:t>
            </a:r>
            <a:endParaRPr lang="en-US" altLang="zh-CN"/>
          </a:p>
          <a:p>
            <a:endParaRPr lang="zh-CN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39725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三层密码设置</a:t>
            </a:r>
            <a:r>
              <a:rPr kumimoji="1"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系统密码</a:t>
            </a: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17250" y="925027"/>
            <a:ext cx="9850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第三层密码：系统密码是下图界面所提示的密码，有的客户经常把</a:t>
            </a:r>
            <a:r>
              <a:rPr lang="en-US" altLang="zh-CN"/>
              <a:t>bm</a:t>
            </a:r>
            <a:r>
              <a:rPr lang="zh-CN" altLang="en-US"/>
              <a:t>系统密码当成系统密码了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981" y="1407456"/>
            <a:ext cx="7842152" cy="433163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23487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系统密码修改</a:t>
            </a: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657" y="981502"/>
            <a:ext cx="2958606" cy="489499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704" y="1255069"/>
            <a:ext cx="7358257" cy="4621429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23487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查看系统信息</a:t>
            </a: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86636" y="959990"/>
            <a:ext cx="4984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查看系统信息，例如：硬盘序列号，</a:t>
            </a:r>
            <a:r>
              <a:rPr lang="en-US" altLang="zh-CN"/>
              <a:t>mac</a:t>
            </a:r>
            <a:r>
              <a:rPr lang="zh-CN" altLang="en-US"/>
              <a:t>地址等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373" y="1448675"/>
            <a:ext cx="2675722" cy="439264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8158" y="1448675"/>
            <a:ext cx="7332397" cy="4394328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35900" y="344087"/>
            <a:ext cx="161290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端口限制</a:t>
            </a: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86636" y="1880656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右击打开终端，执行如下命令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86636" y="2287702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关闭</a:t>
            </a:r>
            <a:r>
              <a:rPr lang="en-US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139</a:t>
            </a:r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445</a:t>
            </a:r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端口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86636" y="3080712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关闭</a:t>
            </a:r>
            <a:r>
              <a:rPr lang="en-US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137</a:t>
            </a:r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138</a:t>
            </a:r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端口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86636" y="3786481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关闭</a:t>
            </a:r>
            <a:r>
              <a:rPr lang="en-US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22</a:t>
            </a:r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端口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86636" y="4601912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关闭</a:t>
            </a:r>
            <a:r>
              <a:rPr lang="en-US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3389</a:t>
            </a:r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端口</a:t>
            </a:r>
          </a:p>
        </p:txBody>
      </p:sp>
      <p:graphicFrame>
        <p:nvGraphicFramePr>
          <p:cNvPr id="26" name="表格 25"/>
          <p:cNvGraphicFramePr>
            <a:graphicFrameLocks noGrp="1"/>
          </p:cNvGraphicFramePr>
          <p:nvPr/>
        </p:nvGraphicFramePr>
        <p:xfrm>
          <a:off x="557657" y="2657533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kern="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sudo  systemctl  disable  smbd   --now</a:t>
                      </a:r>
                      <a:endParaRPr lang="zh-CN" altLang="en-US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7" name="表格 26"/>
          <p:cNvGraphicFramePr>
            <a:graphicFrameLocks noGrp="1"/>
          </p:cNvGraphicFramePr>
          <p:nvPr/>
        </p:nvGraphicFramePr>
        <p:xfrm>
          <a:off x="557657" y="3409425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kern="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sudo  systemctl  disable  mbd   --now</a:t>
                      </a:r>
                      <a:endParaRPr lang="zh-CN" altLang="en-US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8" name="表格 27"/>
          <p:cNvGraphicFramePr>
            <a:graphicFrameLocks noGrp="1"/>
          </p:cNvGraphicFramePr>
          <p:nvPr/>
        </p:nvGraphicFramePr>
        <p:xfrm>
          <a:off x="557657" y="4155564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kern="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sudo  systemctl  disable  ssh   --now</a:t>
                      </a:r>
                      <a:endParaRPr lang="zh-CN" altLang="en-US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9" name="表格 28"/>
          <p:cNvGraphicFramePr>
            <a:graphicFrameLocks noGrp="1"/>
          </p:cNvGraphicFramePr>
          <p:nvPr/>
        </p:nvGraphicFramePr>
        <p:xfrm>
          <a:off x="557657" y="4971244"/>
          <a:ext cx="81280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altLang="zh-CN" sz="1800" kern="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sudo  systemctl  disable  xrdp  --now</a:t>
                      </a:r>
                      <a:endParaRPr lang="zh-CN" alt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en-US" altLang="zh-CN" sz="1800" kern="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sudo  systemctl  disable  xrdp-sesma  --now</a:t>
                      </a:r>
                      <a:endParaRPr lang="zh-CN" altLang="en-US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557530" y="958850"/>
            <a:ext cx="956119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/>
              <a:t>端口限制是一种有效的安全保护手段，可以为系统建立防护网，限制未经授权的外部访问。端口限制可以帮助用户保证系统的安全。端口限制能够有效阻止网络支持，例如恶意程序和恶意用户。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506680" y="2760955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>
                <a:solidFill>
                  <a:srgbClr val="FF0000"/>
                </a:solidFill>
              </a:rPr>
              <a:t>系统故障总结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程序异常</a:t>
            </a: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00546" y="911868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客户激活时，提示程序异常</a:t>
            </a:r>
          </a:p>
        </p:txBody>
      </p:sp>
      <p:pic>
        <p:nvPicPr>
          <p:cNvPr id="16" name="图片 15" descr="7cae2531829f13c40617647404b367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57" y="1380012"/>
            <a:ext cx="6481366" cy="307657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文本框 17"/>
          <p:cNvSpPr txBox="1"/>
          <p:nvPr/>
        </p:nvSpPr>
        <p:spPr>
          <a:xfrm>
            <a:off x="500546" y="4456590"/>
            <a:ext cx="1042786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解决办法：</a:t>
            </a:r>
          </a:p>
          <a:p>
            <a:pPr algn="just"/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右击打开终端</a:t>
            </a:r>
          </a:p>
          <a:p>
            <a:pPr algn="just"/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输入这个命令就行了（密码是开机密码并且密码是隐藏的，输完回车即可）</a:t>
            </a:r>
            <a:r>
              <a:rPr lang="zh-CN" altLang="en-US" sz="1800" b="1" kern="10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空格代表空格键</a:t>
            </a:r>
            <a:endParaRPr lang="en-US" altLang="zh-CN" sz="1800" b="1" kern="100">
              <a:solidFill>
                <a:srgbClr val="FF0000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sudo</a:t>
            </a:r>
            <a:r>
              <a:rPr lang="zh-CN" altLang="zh-CN" sz="1800" kern="10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空格</a:t>
            </a:r>
            <a:r>
              <a:rPr lang="en-US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chmod</a:t>
            </a:r>
            <a:r>
              <a:rPr lang="zh-CN" altLang="zh-CN" sz="1800" kern="10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空格</a:t>
            </a:r>
            <a:r>
              <a:rPr lang="en-US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666</a:t>
            </a:r>
            <a:r>
              <a:rPr lang="zh-CN" altLang="zh-CN" sz="1800" kern="10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空格</a:t>
            </a:r>
            <a:r>
              <a:rPr lang="en-US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/usr/share/gfactive/.sysstatus.dat</a:t>
            </a:r>
            <a:endParaRPr lang="zh-CN" altLang="zh-CN" sz="1800" kern="10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sudo</a:t>
            </a:r>
            <a:r>
              <a:rPr lang="zh-CN" altLang="zh-CN" sz="1800" kern="10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空格</a:t>
            </a:r>
            <a:r>
              <a:rPr lang="en-US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chmod</a:t>
            </a:r>
            <a:r>
              <a:rPr lang="zh-CN" altLang="zh-CN" sz="1800" kern="10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空格</a:t>
            </a:r>
            <a:r>
              <a:rPr lang="en-US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666</a:t>
            </a:r>
            <a:r>
              <a:rPr lang="zh-CN" altLang="zh-CN" sz="1800" kern="10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空格</a:t>
            </a:r>
            <a:r>
              <a:rPr lang="en-US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/etc/.gfkyinfo</a:t>
            </a:r>
            <a:endParaRPr lang="zh-CN" altLang="zh-CN" sz="1800" kern="10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3070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系统无法关机重启</a:t>
            </a: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00546" y="849957"/>
            <a:ext cx="4475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客户装完系统后，发现没有关机重启按钮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249" y="1350700"/>
            <a:ext cx="6612703" cy="3647428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500546" y="5107318"/>
            <a:ext cx="751599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/>
              <a:t>故障原因</a:t>
            </a:r>
            <a:r>
              <a:rPr lang="en-US" altLang="zh-CN"/>
              <a:t>: </a:t>
            </a:r>
            <a:r>
              <a:rPr lang="zh-CN" altLang="en-US"/>
              <a:t>其中一种原因是系统安装时创建纯数字用户就会发生这种情况，进系统后会认为</a:t>
            </a:r>
          </a:p>
          <a:p>
            <a:r>
              <a:rPr lang="zh-CN" altLang="en-US"/>
              <a:t>此用户为非法用户。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14494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oem</a:t>
            </a:r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账号</a:t>
            </a: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00546" y="849957"/>
            <a:ext cx="5477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联想电脑，系统还原后，出现</a:t>
            </a:r>
            <a:r>
              <a:rPr lang="en-US" altLang="zh-CN"/>
              <a:t>oem</a:t>
            </a:r>
            <a:r>
              <a:rPr lang="zh-CN" altLang="en-US"/>
              <a:t>账号，且无法登录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00546" y="5164585"/>
            <a:ext cx="75159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/>
              <a:t>故障原因</a:t>
            </a:r>
            <a:r>
              <a:rPr lang="en-US" altLang="zh-CN"/>
              <a:t>: </a:t>
            </a:r>
            <a:r>
              <a:rPr lang="zh-CN" altLang="en-US"/>
              <a:t>由于联想系统灌装，出厂做了系统备份，还原有问题</a:t>
            </a:r>
            <a:endParaRPr lang="en-US" altLang="zh-CN"/>
          </a:p>
          <a:p>
            <a:r>
              <a:rPr lang="zh-CN" altLang="en-US"/>
              <a:t>如果是联想电脑，建议重新备份一次，删除出厂备份 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657" y="1256189"/>
            <a:ext cx="8543925" cy="380047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背景黑屏</a:t>
            </a: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00546" y="849957"/>
            <a:ext cx="4108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客户更换壁纸后，出现如下图所示问题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00546" y="4669537"/>
            <a:ext cx="75159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解决办法</a:t>
            </a:r>
            <a:r>
              <a:rPr lang="en-US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重置系统设置</a:t>
            </a:r>
            <a:endParaRPr lang="en-US" altLang="zh-CN" sz="1800" kern="10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zh-CN" altLang="en-US" kern="10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开始菜单 </a:t>
            </a:r>
            <a:r>
              <a:rPr lang="en-US" altLang="zh-CN" kern="10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— </a:t>
            </a:r>
            <a:r>
              <a:rPr lang="zh-CN" altLang="en-US" kern="10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终端</a:t>
            </a:r>
            <a:endParaRPr lang="en-US" altLang="zh-CN" kern="10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zh-CN" altLang="en-US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输入 </a:t>
            </a:r>
            <a:r>
              <a:rPr lang="zh-CN" altLang="en-US" sz="1800" b="1" kern="10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800" b="1" kern="10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dconf  reset  -f   /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zh-CN" altLang="en-US" kern="10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重启</a:t>
            </a:r>
            <a:endParaRPr lang="zh-CN" altLang="zh-CN" sz="1800" kern="10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657" y="1256190"/>
            <a:ext cx="5417015" cy="315478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4244" y="1256190"/>
            <a:ext cx="5597966" cy="3154786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323024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initramfs</a:t>
            </a:r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界面模式</a:t>
            </a: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pic>
        <p:nvPicPr>
          <p:cNvPr id="3" name="图片 2" descr="P134#yIS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20" y="1144655"/>
            <a:ext cx="5356276" cy="378926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57657" y="5157926"/>
            <a:ext cx="70535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开机出</a:t>
            </a:r>
            <a:r>
              <a:rPr lang="en-US" altLang="zh-CN" b="1">
                <a:solidFill>
                  <a:srgbClr val="FF0000"/>
                </a:solidFill>
              </a:rPr>
              <a:t>BusyBox</a:t>
            </a:r>
            <a:r>
              <a:rPr lang="zh-CN" altLang="en-US"/>
              <a:t>，则输入 </a:t>
            </a:r>
            <a:r>
              <a:rPr lang="en-US" altLang="zh-CN" b="1">
                <a:solidFill>
                  <a:srgbClr val="FF0000"/>
                </a:solidFill>
              </a:rPr>
              <a:t>exit</a:t>
            </a:r>
            <a:r>
              <a:rPr lang="zh-CN" altLang="en-US"/>
              <a:t>查看报错信息，根据提示修复文件系统</a:t>
            </a:r>
            <a:endParaRPr lang="en-US" altLang="zh-CN"/>
          </a:p>
          <a:p>
            <a:r>
              <a:rPr lang="en-US" altLang="zh-CN" b="1">
                <a:solidFill>
                  <a:srgbClr val="FF0000"/>
                </a:solidFill>
              </a:rPr>
              <a:t>fsck  -y    /dev/sda3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39821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ukui-kwin-x11</a:t>
            </a:r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占用过高</a:t>
            </a: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04066" y="4856086"/>
            <a:ext cx="95894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解决办法</a:t>
            </a:r>
            <a:r>
              <a:rPr lang="en-US" altLang="zh-CN"/>
              <a:t>:</a:t>
            </a:r>
          </a:p>
          <a:p>
            <a:r>
              <a:rPr lang="zh-CN" altLang="en-US"/>
              <a:t>右击打开终端，普通用户执行如下命令</a:t>
            </a:r>
            <a:endParaRPr lang="en-US" altLang="zh-CN"/>
          </a:p>
          <a:p>
            <a:r>
              <a:rPr lang="en-US" altLang="zh-CN" b="1">
                <a:solidFill>
                  <a:srgbClr val="FF0000"/>
                </a:solidFill>
              </a:rPr>
              <a:t>sudo</a:t>
            </a:r>
            <a:r>
              <a:rPr lang="en-US" altLang="zh-CN"/>
              <a:t>  </a:t>
            </a:r>
            <a:r>
              <a:rPr lang="en-US" altLang="zh-CN" b="1">
                <a:solidFill>
                  <a:srgbClr val="FF0000"/>
                </a:solidFill>
              </a:rPr>
              <a:t>sed   -i   ‘s/OpenGLIsUnsafe=false/OpenGLIsUnsafe=true/’    ~/.config/ukui-kwinrc</a:t>
            </a:r>
            <a:r>
              <a:rPr lang="zh-CN" altLang="en-US" b="1">
                <a:solidFill>
                  <a:srgbClr val="FF0000"/>
                </a:solidFill>
              </a:rPr>
              <a:t> </a:t>
            </a:r>
            <a:endParaRPr lang="en-US" altLang="zh-CN" b="1">
              <a:solidFill>
                <a:srgbClr val="FF0000"/>
              </a:solidFill>
            </a:endParaRPr>
          </a:p>
          <a:p>
            <a:r>
              <a:rPr lang="zh-CN" altLang="en-US"/>
              <a:t>重启或注销登录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657" y="955416"/>
            <a:ext cx="5149338" cy="390067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48878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avservice</a:t>
            </a:r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kumimoji="1"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kvservice</a:t>
            </a:r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占用高</a:t>
            </a: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04066" y="5238433"/>
            <a:ext cx="6282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解决办法</a:t>
            </a:r>
            <a:r>
              <a:rPr lang="en-US" altLang="zh-CN"/>
              <a:t>:</a:t>
            </a:r>
          </a:p>
          <a:p>
            <a:r>
              <a:rPr lang="zh-CN" altLang="en-US"/>
              <a:t>由于安全软件与</a:t>
            </a:r>
            <a:r>
              <a:rPr lang="en-US" altLang="zh-CN"/>
              <a:t>bm</a:t>
            </a:r>
            <a:r>
              <a:rPr lang="zh-CN" altLang="en-US"/>
              <a:t>系统存在不兼容，联系软件安装最新版本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657" y="1071194"/>
            <a:ext cx="7160690" cy="4015711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3070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安全中心无法打开</a:t>
            </a: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09104" y="4557416"/>
            <a:ext cx="860361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解决办法</a:t>
            </a:r>
            <a:r>
              <a:rPr lang="zh-CN" altLang="en-US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修改</a:t>
            </a:r>
            <a:r>
              <a:rPr lang="zh-CN" altLang="zh-CN" sz="1800" kern="10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800" b="1" kern="10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/etc/kylin-firewall/kylin-firewall.conf</a:t>
            </a:r>
            <a:r>
              <a:rPr lang="en-US" altLang="zh-CN" sz="1800"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配置文件</a:t>
            </a:r>
            <a:r>
              <a:rPr lang="zh-CN" altLang="en-US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，修改结果如右图所示</a:t>
            </a:r>
            <a:endParaRPr lang="en-US" altLang="zh-CN" sz="1800" kern="10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endParaRPr lang="zh-CN" sz="1800" kern="10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657" y="1331087"/>
            <a:ext cx="5274310" cy="254444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6695" y="1224555"/>
            <a:ext cx="4309110" cy="300799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34307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防火墙阻止未知应用</a:t>
            </a: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57813" y="5294925"/>
            <a:ext cx="5897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解决办法</a:t>
            </a:r>
            <a:r>
              <a:rPr lang="zh-CN" altLang="en-US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：关闭安全软件或者在安全软件中添加端口信任</a:t>
            </a:r>
            <a:endParaRPr lang="zh-CN" altLang="zh-CN" sz="1800" kern="10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657" y="1038124"/>
            <a:ext cx="6474305" cy="4031026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232791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软件进程提示</a:t>
            </a: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46168" y="1443841"/>
            <a:ext cx="6306535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just"/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解决办法</a:t>
            </a:r>
            <a:r>
              <a:rPr lang="zh-CN" altLang="en-US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360</a:t>
            </a:r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杀毒软件的安全防护，需要在信任区添加信任</a:t>
            </a:r>
          </a:p>
          <a:p>
            <a:pPr algn="just"/>
            <a:r>
              <a:rPr lang="en-US" altLang="zh-CN" sz="1800" kern="10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/opt/ZHFJZWY/</a:t>
            </a:r>
            <a:endParaRPr lang="zh-CN" altLang="zh-CN" sz="1800" kern="10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800" kern="10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/opt/thirdparty_jzwy/</a:t>
            </a:r>
            <a:endParaRPr lang="zh-CN" altLang="zh-CN" sz="1800" kern="10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800" kern="10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/opt/ZHFJZYZHFGN/</a:t>
            </a:r>
            <a:endParaRPr lang="zh-CN" altLang="zh-CN" sz="1800" kern="10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800" kern="10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/opt/ZHFJZWY/ZHFTX/</a:t>
            </a:r>
            <a:endParaRPr lang="zh-CN" altLang="zh-CN" sz="1800" kern="10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800" kern="10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/opt/ZHFJZWY/ZHFUI/</a:t>
            </a:r>
            <a:endParaRPr lang="zh-CN" altLang="zh-CN" sz="1800" kern="10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800" kern="10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/opt/ZHFJZWY/extension/</a:t>
            </a:r>
            <a:endParaRPr lang="zh-CN" altLang="zh-CN" sz="1800" kern="10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800" kern="10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/opt/ZHFJZWY/install/</a:t>
            </a:r>
            <a:endParaRPr lang="zh-CN" altLang="zh-CN" sz="1800" kern="10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800" kern="10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/opt/ZHFJZWY/bin/</a:t>
            </a:r>
            <a:endParaRPr lang="zh-CN" altLang="zh-CN" sz="1800" kern="10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800" kern="10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/opt/net.zhongfu.commkern/jzwy/</a:t>
            </a:r>
            <a:endParaRPr lang="zh-CN" altLang="zh-CN" sz="1800" kern="10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800" kern="10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/usr/lib/ivm/</a:t>
            </a:r>
            <a:endParaRPr lang="zh-CN" altLang="zh-CN" sz="1800" kern="10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800" kern="10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/opt/appstore/programfiles/</a:t>
            </a:r>
            <a:endParaRPr lang="zh-CN" altLang="zh-CN" sz="1800" kern="10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800" kern="10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/opt/ZHFINSTALL/</a:t>
            </a:r>
            <a:endParaRPr lang="zh-CN" altLang="zh-CN" sz="1800" kern="10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endParaRPr lang="zh-CN" altLang="zh-CN" sz="1800" kern="10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4371" y="2030974"/>
            <a:ext cx="5274310" cy="207645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46168" y="976552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客户安装了</a:t>
            </a:r>
            <a:r>
              <a:rPr lang="en-US" altLang="zh-CN"/>
              <a:t>bm</a:t>
            </a:r>
            <a:r>
              <a:rPr lang="zh-CN" altLang="en-US"/>
              <a:t>系统和</a:t>
            </a:r>
            <a:r>
              <a:rPr lang="en-US" altLang="zh-CN"/>
              <a:t>360</a:t>
            </a:r>
            <a:r>
              <a:rPr lang="zh-CN" altLang="en-US"/>
              <a:t>安全中心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3070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浏览器打开无法应</a:t>
            </a: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16889" y="4831778"/>
            <a:ext cx="42571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解决办法：执行命令</a:t>
            </a:r>
          </a:p>
          <a:p>
            <a:pPr lvl="0" algn="just"/>
            <a:r>
              <a:rPr lang="en-US" altLang="zh-CN" sz="1800" b="1" kern="10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cd    /usr/lib/aarch64-linux-gnu/</a:t>
            </a:r>
            <a:endParaRPr lang="en-US" altLang="zh-CN" kern="10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algn="just"/>
            <a:r>
              <a:rPr lang="en-US" altLang="zh-CN" sz="1800" b="1" kern="10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sudo    rm   -rf     libcups.so.2</a:t>
            </a:r>
            <a:endParaRPr lang="en-US" altLang="zh-CN" kern="10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algn="just"/>
            <a:r>
              <a:rPr lang="en-US" altLang="zh-CN" sz="1800" b="1" kern="10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sudo    ln   -s    libcups.so.2.0     libcups.so.2</a:t>
            </a:r>
            <a:endParaRPr lang="zh-CN" altLang="zh-CN" sz="1800" kern="10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657" y="1426057"/>
            <a:ext cx="5923042" cy="326031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46168" y="959990"/>
            <a:ext cx="5094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浏览器打开无法应，通过命令打开软件提示如下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1988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浏览器卡顿</a:t>
            </a: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657" y="972176"/>
            <a:ext cx="4999764" cy="4237098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07353" y="534081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解决办法</a:t>
            </a:r>
            <a:r>
              <a:rPr lang="en-US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设置 — 高级设置 — 硬件加速模式 — 启用</a:t>
            </a:r>
            <a:r>
              <a:rPr lang="en-US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cpu</a:t>
            </a:r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硬件加速勾选去掉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23487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字体显示异常</a:t>
            </a: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17765" y="5252808"/>
            <a:ext cx="10048197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解决办法</a:t>
            </a:r>
            <a:r>
              <a:rPr lang="en-US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:   </a:t>
            </a:r>
            <a:r>
              <a:rPr lang="en-US" altLang="zh-CN" sz="1800" b="1" kern="10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sudo   </a:t>
            </a:r>
            <a:r>
              <a:rPr lang="en-US" altLang="zh-CN" b="1">
                <a:solidFill>
                  <a:srgbClr val="FF0000"/>
                </a:solidFill>
              </a:rPr>
              <a:t>rm   -rf   /usr/share/fonts/wps-office/FZXBSJW.TTF</a:t>
            </a:r>
          </a:p>
          <a:p>
            <a:pPr algn="just"/>
            <a:endParaRPr lang="zh-CN" altLang="zh-CN" sz="1800" b="1" kern="100">
              <a:solidFill>
                <a:srgbClr val="FF0000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41260" y="888084"/>
            <a:ext cx="5120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客户使用</a:t>
            </a:r>
            <a:r>
              <a:rPr lang="en-US" altLang="zh-CN"/>
              <a:t>wps</a:t>
            </a:r>
            <a:r>
              <a:rPr lang="zh-CN" altLang="en-US"/>
              <a:t>过程中，发现安装的字体格式不对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41260" y="1245864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/>
              <a:t>以方正小标宋简体为例，删除</a:t>
            </a:r>
            <a:r>
              <a:rPr lang="en-US" altLang="zh-CN"/>
              <a:t>wps-office</a:t>
            </a:r>
            <a:r>
              <a:rPr lang="zh-CN" altLang="en-US"/>
              <a:t>下的字体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352" y="1693513"/>
            <a:ext cx="6313660" cy="3438839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32528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FTP</a:t>
            </a:r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客户端传输乱码</a:t>
            </a: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78361" y="959990"/>
            <a:ext cx="5093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windows</a:t>
            </a:r>
            <a:r>
              <a:rPr lang="zh-CN" altLang="en-US"/>
              <a:t>传输到麒麟系统，出现文件夹乱码问题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657" y="1329322"/>
            <a:ext cx="5538343" cy="4606254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32512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U</a:t>
            </a:r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盘或移动硬盘弹窗</a:t>
            </a: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51767" y="893750"/>
            <a:ext cx="7739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客户插入</a:t>
            </a:r>
            <a:r>
              <a:rPr lang="en-US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盘或移动硬盘会弹出此项，</a:t>
            </a:r>
            <a:r>
              <a:rPr lang="zh-CN" altLang="en-US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由于安装</a:t>
            </a:r>
            <a:r>
              <a:rPr lang="en-US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bm</a:t>
            </a:r>
            <a:r>
              <a:rPr lang="zh-CN" altLang="en-US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系统，此按钮都不能点</a:t>
            </a:r>
            <a:endParaRPr lang="zh-CN" altLang="zh-CN" sz="1800" kern="10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657" y="1316195"/>
            <a:ext cx="5069840" cy="313563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51767" y="4552126"/>
            <a:ext cx="11009305" cy="92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解决办法</a:t>
            </a:r>
            <a:r>
              <a:rPr lang="en-US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endParaRPr lang="zh-CN" altLang="zh-CN" sz="1800" kern="10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取消弹窗</a:t>
            </a:r>
            <a:r>
              <a:rPr lang="zh-CN" altLang="en-US" kern="10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右击桌面空白处，打开终端</a:t>
            </a:r>
            <a:r>
              <a:rPr lang="zh-CN" altLang="en-US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zh-CN" sz="18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执行 </a:t>
            </a:r>
            <a:r>
              <a:rPr lang="en-US" altLang="zh-CN" sz="1800" b="1" kern="10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sudo  mv   /etc/xdg/autostart/ukui-flash-disk.desktop    /opt</a:t>
            </a:r>
            <a:endParaRPr lang="zh-CN" altLang="zh-CN" sz="1800" kern="10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zh-CN" altLang="zh-CN" sz="1800" kern="10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37914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光盘提示需要挂载分区</a:t>
            </a: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657" y="1448675"/>
            <a:ext cx="6343650" cy="324802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61639" y="959990"/>
            <a:ext cx="4971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windows</a:t>
            </a:r>
            <a:r>
              <a:rPr lang="zh-CN" altLang="en-US"/>
              <a:t>通过复制粘贴过来，麒麟系统无法挂载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61640" y="4930637"/>
            <a:ext cx="66049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解决办法：更新通用补丁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37914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打印机之未安装打印机</a:t>
            </a: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46103" y="959990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/>
              <a:t>系统已安装打印机，但打印文档提示未安装打印机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2438" y="1528574"/>
            <a:ext cx="5059680" cy="284607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46103" y="1376739"/>
            <a:ext cx="609452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/>
              <a:t>解决办法：由于客户安装了</a:t>
            </a:r>
            <a:r>
              <a:rPr lang="en-US" altLang="zh-CN"/>
              <a:t>bm</a:t>
            </a:r>
            <a:r>
              <a:rPr lang="zh-CN" altLang="en-US"/>
              <a:t>综合管理系统，需要在</a:t>
            </a:r>
            <a:r>
              <a:rPr lang="en-US" altLang="zh-CN"/>
              <a:t>bm</a:t>
            </a:r>
            <a:r>
              <a:rPr lang="zh-CN" altLang="en-US"/>
              <a:t>综合管理软件设置界面选择 </a:t>
            </a:r>
            <a:r>
              <a:rPr lang="zh-CN" altLang="en-US">
                <a:solidFill>
                  <a:srgbClr val="FF0000"/>
                </a:solidFill>
              </a:rPr>
              <a:t>文印管理</a:t>
            </a:r>
            <a:r>
              <a:rPr lang="en-US" altLang="zh-CN">
                <a:solidFill>
                  <a:srgbClr val="FF0000"/>
                </a:solidFill>
              </a:rPr>
              <a:t> </a:t>
            </a:r>
            <a:r>
              <a:rPr lang="en-US" altLang="zh-CN"/>
              <a:t>-&gt; </a:t>
            </a:r>
            <a:r>
              <a:rPr lang="zh-CN" altLang="en-US">
                <a:solidFill>
                  <a:srgbClr val="FF0000"/>
                </a:solidFill>
              </a:rPr>
              <a:t>设备管理</a:t>
            </a:r>
            <a:r>
              <a:rPr lang="zh-CN" altLang="en-US"/>
              <a:t> </a:t>
            </a:r>
            <a:r>
              <a:rPr lang="en-US" altLang="zh-CN"/>
              <a:t>-&gt; </a:t>
            </a:r>
            <a:r>
              <a:rPr lang="zh-CN" altLang="en-US">
                <a:solidFill>
                  <a:srgbClr val="FF0000"/>
                </a:solidFill>
              </a:rPr>
              <a:t>打印机设备 </a:t>
            </a:r>
            <a:r>
              <a:rPr lang="en-US" altLang="zh-CN"/>
              <a:t>-&gt; </a:t>
            </a:r>
            <a:r>
              <a:rPr lang="zh-CN" altLang="en-US">
                <a:solidFill>
                  <a:srgbClr val="FF0000"/>
                </a:solidFill>
              </a:rPr>
              <a:t>点击分配</a:t>
            </a:r>
            <a:endParaRPr lang="en-US" altLang="zh-CN">
              <a:solidFill>
                <a:srgbClr val="FF0000"/>
              </a:solidFill>
            </a:endParaRPr>
          </a:p>
          <a:p>
            <a:endParaRPr lang="en-US" altLang="zh-CN">
              <a:solidFill>
                <a:srgbClr val="FF0000"/>
              </a:solidFill>
            </a:endParaRPr>
          </a:p>
          <a:p>
            <a:r>
              <a:rPr lang="zh-CN" altLang="en-US">
                <a:solidFill>
                  <a:srgbClr val="FF0000"/>
                </a:solidFill>
              </a:rPr>
              <a:t>如还是不能解决则如下操作</a:t>
            </a:r>
            <a:endParaRPr lang="en-US" altLang="zh-CN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/>
              <a:t>登录管理员安装打印机驱动</a:t>
            </a:r>
            <a:endParaRPr lang="en-US" altLang="zh-CN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/>
              <a:t>USB </a:t>
            </a:r>
            <a:r>
              <a:rPr lang="zh-CN" altLang="en-US"/>
              <a:t>连接电脑 </a:t>
            </a:r>
            <a:r>
              <a:rPr lang="en-US" altLang="zh-CN"/>
              <a:t>U </a:t>
            </a:r>
            <a:r>
              <a:rPr lang="zh-CN" altLang="en-US"/>
              <a:t>口，点开始菜单</a:t>
            </a:r>
            <a:r>
              <a:rPr lang="en-US" altLang="zh-CN"/>
              <a:t>-</a:t>
            </a:r>
            <a:r>
              <a:rPr lang="zh-CN" altLang="en-US"/>
              <a:t>设置</a:t>
            </a:r>
            <a:r>
              <a:rPr lang="en-US" altLang="zh-CN"/>
              <a:t>-</a:t>
            </a:r>
            <a:r>
              <a:rPr lang="zh-CN" altLang="en-US"/>
              <a:t>设备</a:t>
            </a:r>
            <a:r>
              <a:rPr lang="en-US" altLang="zh-CN"/>
              <a:t>-</a:t>
            </a:r>
            <a:r>
              <a:rPr lang="zh-CN" altLang="en-US"/>
              <a:t>打印机</a:t>
            </a:r>
            <a:r>
              <a:rPr lang="en-US" altLang="zh-CN"/>
              <a:t>-</a:t>
            </a:r>
            <a:r>
              <a:rPr lang="zh-CN" altLang="en-US"/>
              <a:t>添加</a:t>
            </a:r>
            <a:r>
              <a:rPr lang="en-US" altLang="zh-CN"/>
              <a:t>--</a:t>
            </a:r>
            <a:r>
              <a:rPr lang="zh-CN" altLang="en-US"/>
              <a:t>可能会提示输入系统用户名 和密码</a:t>
            </a:r>
            <a:r>
              <a:rPr lang="en-US" altLang="zh-CN"/>
              <a:t>--</a:t>
            </a:r>
            <a:r>
              <a:rPr lang="zh-CN" altLang="en-US"/>
              <a:t>选择打印机</a:t>
            </a:r>
            <a:r>
              <a:rPr lang="en-US" altLang="zh-CN"/>
              <a:t>--</a:t>
            </a:r>
            <a:r>
              <a:rPr lang="zh-CN" altLang="en-US"/>
              <a:t>添加</a:t>
            </a:r>
            <a:r>
              <a:rPr lang="en-US" altLang="zh-CN"/>
              <a:t>--</a:t>
            </a:r>
            <a:r>
              <a:rPr lang="zh-CN" altLang="en-US"/>
              <a:t>打印测试页</a:t>
            </a:r>
            <a:endParaRPr lang="en-US" altLang="zh-CN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/>
              <a:t>管理员点文印监管</a:t>
            </a:r>
            <a:r>
              <a:rPr lang="en-US" altLang="zh-CN"/>
              <a:t>--</a:t>
            </a:r>
            <a:r>
              <a:rPr lang="zh-CN" altLang="en-US"/>
              <a:t>设备管理</a:t>
            </a:r>
            <a:r>
              <a:rPr lang="en-US" altLang="zh-CN"/>
              <a:t>--</a:t>
            </a:r>
            <a:r>
              <a:rPr lang="zh-CN" altLang="en-US"/>
              <a:t>打印设备</a:t>
            </a:r>
            <a:r>
              <a:rPr lang="en-US" altLang="zh-CN"/>
              <a:t>--</a:t>
            </a:r>
            <a:r>
              <a:rPr lang="zh-CN" altLang="en-US"/>
              <a:t>添加</a:t>
            </a:r>
            <a:r>
              <a:rPr lang="en-US" altLang="zh-CN"/>
              <a:t>--</a:t>
            </a:r>
            <a:r>
              <a:rPr lang="zh-CN" altLang="en-US"/>
              <a:t>分配给普通用户</a:t>
            </a:r>
            <a:endParaRPr lang="en-US" altLang="zh-CN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/>
              <a:t>若无法识别打印机，可以查看终端管控</a:t>
            </a:r>
            <a:r>
              <a:rPr lang="en-US" altLang="zh-CN"/>
              <a:t>--</a:t>
            </a:r>
            <a:r>
              <a:rPr lang="zh-CN" altLang="en-US"/>
              <a:t>策略配置</a:t>
            </a:r>
            <a:r>
              <a:rPr lang="en-US" altLang="zh-CN"/>
              <a:t>--</a:t>
            </a:r>
            <a:r>
              <a:rPr lang="zh-CN" altLang="en-US"/>
              <a:t>移动终端、打印机、图像设备、是 否 为勾选状态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3670" y="317417"/>
            <a:ext cx="3070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打印机服务不可用</a:t>
            </a:r>
          </a:p>
        </p:txBody>
      </p:sp>
      <p:sp>
        <p:nvSpPr>
          <p:cNvPr id="4" name="矩形 3"/>
          <p:cNvSpPr/>
          <p:nvPr/>
        </p:nvSpPr>
        <p:spPr>
          <a:xfrm>
            <a:off x="557657" y="396034"/>
            <a:ext cx="89809" cy="417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logo不带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05" y="303069"/>
            <a:ext cx="1406313" cy="84158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84" y="1222765"/>
            <a:ext cx="5184275" cy="354368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4620" y="1222765"/>
            <a:ext cx="5614896" cy="2117458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63857" y="4906700"/>
            <a:ext cx="10462487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/>
              <a:t>解决办法：替换</a:t>
            </a:r>
            <a:r>
              <a:rPr lang="en-US" altLang="zh-CN" b="1">
                <a:solidFill>
                  <a:srgbClr val="FF0000"/>
                </a:solidFill>
              </a:rPr>
              <a:t>/etc/cups/cupsd.conf</a:t>
            </a:r>
            <a:r>
              <a:rPr lang="zh-CN" altLang="en-US"/>
              <a:t>这个配置文件，重新启动服务即可；或者重新安装</a:t>
            </a:r>
            <a:r>
              <a:rPr lang="en-US" altLang="zh-CN"/>
              <a:t>cups</a:t>
            </a:r>
            <a:r>
              <a:rPr lang="zh-CN" altLang="en-US"/>
              <a:t>软件包。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674350" y="4313555"/>
          <a:ext cx="1197610" cy="986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howAsIcon="1" r:id="rId2" imgW="971550" imgH="800100" progId="Word.Document.12">
                  <p:embed/>
                </p:oleObj>
              </mc:Choice>
              <mc:Fallback>
                <p:oleObj showAsIcon="1" r:id="rId2" imgW="971550" imgH="800100" progId="Word.Document.12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674350" y="4313555"/>
                        <a:ext cx="1197610" cy="9867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280670" y="225425"/>
            <a:ext cx="6096000" cy="14662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麒麟系统集采版本的问题、方法、软件合集</a:t>
            </a:r>
          </a:p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https://update.cs2c.com.cn/ND/JICAI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455" y="2206625"/>
            <a:ext cx="4271645" cy="281876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5870" y="937895"/>
            <a:ext cx="1855470" cy="2132330"/>
          </a:xfrm>
          <a:prstGeom prst="rect">
            <a:avLst/>
          </a:prstGeom>
        </p:spPr>
      </p:pic>
      <p:cxnSp>
        <p:nvCxnSpPr>
          <p:cNvPr id="13" name="直接箭头连接符 12"/>
          <p:cNvCxnSpPr/>
          <p:nvPr/>
        </p:nvCxnSpPr>
        <p:spPr>
          <a:xfrm flipV="1">
            <a:off x="2233930" y="2550795"/>
            <a:ext cx="2703195" cy="19824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8345" y="739775"/>
            <a:ext cx="2324100" cy="3139440"/>
          </a:xfrm>
          <a:prstGeom prst="rect">
            <a:avLst/>
          </a:prstGeom>
        </p:spPr>
      </p:pic>
      <p:cxnSp>
        <p:nvCxnSpPr>
          <p:cNvPr id="15" name="直接箭头连接符 14"/>
          <p:cNvCxnSpPr/>
          <p:nvPr/>
        </p:nvCxnSpPr>
        <p:spPr>
          <a:xfrm>
            <a:off x="6471285" y="1801495"/>
            <a:ext cx="1877060" cy="4051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6" name="图片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5970" y="4024630"/>
            <a:ext cx="4094480" cy="1749425"/>
          </a:xfrm>
          <a:prstGeom prst="rect">
            <a:avLst/>
          </a:prstGeom>
        </p:spPr>
      </p:pic>
      <p:cxnSp>
        <p:nvCxnSpPr>
          <p:cNvPr id="17" name="直接箭头连接符 16"/>
          <p:cNvCxnSpPr/>
          <p:nvPr/>
        </p:nvCxnSpPr>
        <p:spPr>
          <a:xfrm>
            <a:off x="2409825" y="4324985"/>
            <a:ext cx="3376930" cy="7004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3164" y="0"/>
            <a:ext cx="10778835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73776" y="5308271"/>
            <a:ext cx="4409704" cy="15497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079" y="-1"/>
            <a:ext cx="1929535" cy="1353787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026132" y="2407699"/>
            <a:ext cx="17764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5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 谢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mI1ODRlMDQxMWEyNjUxMzMyM2EzNDBjM2M5MTZjOGY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3.4118110236221,&quot;left&quot;:303.42692913385827,&quot;top&quot;:88.85574803149606,&quot;width&quot;:657.7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3.4118110236221,&quot;left&quot;:303.42692913385827,&quot;top&quot;:88.85574803149606,&quot;width&quot;:657.7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3.4118110236221,&quot;left&quot;:303.42692913385827,&quot;top&quot;:88.85574803149606,&quot;width&quot;:657.7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3.4118110236221,&quot;left&quot;:281.87692913385825,&quot;top&quot;:88.85574803149606,&quot;width&quot;:657.7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3.4118110236221,&quot;left&quot;:281.87692913385825,&quot;top&quot;:88.85574803149606,&quot;width&quot;:657.7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3.4118110236221,&quot;left&quot;:281.87692913385825,&quot;top&quot;:88.85574803149606,&quot;width&quot;:657.7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3.4118110236221,&quot;left&quot;:281.87692913385825,&quot;top&quot;:88.85574803149606,&quot;width&quot;:657.7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3.4118110236221,&quot;left&quot;:281.87692913385825,&quot;top&quot;:88.85574803149606,&quot;width&quot;:657.7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3.4118110236221,&quot;left&quot;:281.87692913385825,&quot;top&quot;:88.85574803149606,&quot;width&quot;:657.7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3.4118110236221,&quot;left&quot;:281.87692913385825,&quot;top&quot;:88.85574803149606,&quot;width&quot;:657.7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3.4118110236221,&quot;left&quot;:281.87692913385825,&quot;top&quot;:88.85574803149606,&quot;width&quot;:657.7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3.4118110236221,&quot;left&quot;:281.87692913385825,&quot;top&quot;:88.85574803149606,&quot;width&quot;:657.7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3.4118110236221,&quot;left&quot;:281.87692913385825,&quot;top&quot;:88.85574803149606,&quot;width&quot;:657.7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3.4118110236221,&quot;left&quot;:281.87692913385825,&quot;top&quot;:88.85574803149606,&quot;width&quot;:657.7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3.4118110236221,&quot;left&quot;:281.87692913385825,&quot;top&quot;:88.85574803149606,&quot;width&quot;:657.7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1620</Words>
  <Application>Microsoft Office PowerPoint</Application>
  <PresentationFormat>宽屏</PresentationFormat>
  <Paragraphs>219</Paragraphs>
  <Slides>54</Slides>
  <Notes>52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54</vt:i4>
      </vt:variant>
    </vt:vector>
  </HeadingPairs>
  <TitlesOfParts>
    <vt:vector size="63" baseType="lpstr">
      <vt:lpstr>DengXian</vt:lpstr>
      <vt:lpstr>黑体</vt:lpstr>
      <vt:lpstr>宋体</vt:lpstr>
      <vt:lpstr>微软雅黑</vt:lpstr>
      <vt:lpstr>Arial</vt:lpstr>
      <vt:lpstr>Calibri</vt:lpstr>
      <vt:lpstr>Wingdings</vt:lpstr>
      <vt:lpstr>Office 主题</vt:lpstr>
      <vt:lpstr>Microsoft Word Document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用户</dc:creator>
  <cp:lastModifiedBy>user</cp:lastModifiedBy>
  <cp:revision>776</cp:revision>
  <cp:lastPrinted>2024-06-24T12:42:00Z</cp:lastPrinted>
  <dcterms:created xsi:type="dcterms:W3CDTF">2024-06-24T12:42:00Z</dcterms:created>
  <dcterms:modified xsi:type="dcterms:W3CDTF">2024-07-01T06:17:29Z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2052-12.1.0.16929</vt:lpwstr>
  </property>
  <property fmtid="{D5CDD505-2E9C-101B-9397-08002B2CF9AE}" pid="3" name="ICV">
    <vt:lpwstr>065FC55E62F9C9253075F1653BEA34DA</vt:lpwstr>
  </property>
</Properties>
</file>